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6" r:id="rId3"/>
    <p:sldId id="297" r:id="rId4"/>
    <p:sldId id="279" r:id="rId5"/>
    <p:sldId id="303" r:id="rId6"/>
    <p:sldId id="315" r:id="rId7"/>
    <p:sldId id="312" r:id="rId8"/>
    <p:sldId id="316" r:id="rId9"/>
    <p:sldId id="292" r:id="rId10"/>
    <p:sldId id="293" r:id="rId11"/>
    <p:sldId id="301" r:id="rId12"/>
    <p:sldId id="302" r:id="rId13"/>
    <p:sldId id="304" r:id="rId14"/>
    <p:sldId id="290" r:id="rId15"/>
    <p:sldId id="294" r:id="rId16"/>
    <p:sldId id="311" r:id="rId17"/>
    <p:sldId id="306" r:id="rId18"/>
    <p:sldId id="308" r:id="rId19"/>
    <p:sldId id="309" r:id="rId20"/>
    <p:sldId id="313" r:id="rId21"/>
    <p:sldId id="318" r:id="rId22"/>
    <p:sldId id="317" r:id="rId23"/>
    <p:sldId id="285" r:id="rId24"/>
    <p:sldId id="314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0391" autoAdjust="0"/>
  </p:normalViewPr>
  <p:slideViewPr>
    <p:cSldViewPr>
      <p:cViewPr varScale="1">
        <p:scale>
          <a:sx n="80" d="100"/>
          <a:sy n="80" d="100"/>
        </p:scale>
        <p:origin x="96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BEBD-D91D-4E06-8F6D-C0CD0D0727E7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A05-8FCF-40FC-8536-F2A3333DE6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BEBD-D91D-4E06-8F6D-C0CD0D0727E7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A05-8FCF-40FC-8536-F2A3333DE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BEBD-D91D-4E06-8F6D-C0CD0D0727E7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A05-8FCF-40FC-8536-F2A3333DE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BEBD-D91D-4E06-8F6D-C0CD0D0727E7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A05-8FCF-40FC-8536-F2A3333DE6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BEBD-D91D-4E06-8F6D-C0CD0D0727E7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A05-8FCF-40FC-8536-F2A3333DE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BEBD-D91D-4E06-8F6D-C0CD0D0727E7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A05-8FCF-40FC-8536-F2A3333DE6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BEBD-D91D-4E06-8F6D-C0CD0D0727E7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A05-8FCF-40FC-8536-F2A3333DE6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BEBD-D91D-4E06-8F6D-C0CD0D0727E7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A05-8FCF-40FC-8536-F2A3333DE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BEBD-D91D-4E06-8F6D-C0CD0D0727E7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A05-8FCF-40FC-8536-F2A3333DE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BEBD-D91D-4E06-8F6D-C0CD0D0727E7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A05-8FCF-40FC-8536-F2A3333DE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BEBD-D91D-4E06-8F6D-C0CD0D0727E7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A05-8FCF-40FC-8536-F2A3333DE6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DBEBD-D91D-4E06-8F6D-C0CD0D0727E7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1FFA05-8FCF-40FC-8536-F2A3333DE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&#225;o%20&#225;n(LT+TH)%20KT%20h&#250;t%20&#273;&#7901;m%20d&#7841;y%20pp%20t&#237;ch%20c&#7921;c\B&#192;I%20GI&#7842;NG%20KT%20H&#218;T%20&#272;&#416;M%20&#273;&#227;%20s&#7917;a\H&#218;T%20QUA%20NKQ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&#225;o%20&#225;n(LT+TH)%20KT%20h&#250;t%20&#273;&#7901;m%20d&#7841;y%20pp%20t&#237;ch%20c&#7921;c\B&#192;I%20GI&#7842;NG%20KT%20H&#218;T%20&#272;&#416;M%20&#273;&#227;%20s&#7917;a\H&#218;T%20QUA%20NKQ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i&#225;o%20&#225;n(LT+TH)%20KT%20h&#250;t%20&#273;&#7901;m%20d&#7841;y%20pp%20t&#237;ch%20c&#7921;c\B&#192;I%20GI&#7842;NG%20KT%20H&#218;T%20&#272;&#416;M%20&#273;&#227;%20s&#7917;a\H&#218;T%20QUA%20M&#7902;%20KQ.wm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343400"/>
            <a:ext cx="8077200" cy="533400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KỸ THUẬT HÚT ĐỜM CHO NGƯỜI BỆNH</a:t>
            </a:r>
            <a:endParaRPr lang="en-US" sz="1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696200" cy="3657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en-US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BỆNH VIỆN BẠCH MAI</a:t>
            </a:r>
            <a:br>
              <a:rPr lang="en-US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CAO ĐẲNG Y TẾ BẠCH MAI</a:t>
            </a:r>
            <a:endParaRPr lang="en-US" sz="2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Quy chuan Logo Cao Dang y Bach Mai_nh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2667000" cy="228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6" name="Picture 5" descr="Quy chuan Logo Cao Dang y Bach Mai_nh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87129"/>
            <a:ext cx="2667000" cy="228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149942"/>
            <a:ext cx="7696200" cy="3657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n-US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BỆNH VIỆN BẠCH MAI</a:t>
            </a:r>
            <a:br>
              <a:rPr lang="en-US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CAO ĐẲNG Y TẾ BẠCH MAI</a:t>
            </a:r>
            <a:endParaRPr lang="en-US" sz="2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4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762000"/>
            <a:ext cx="8458200" cy="5715000"/>
          </a:xfrm>
        </p:spPr>
        <p:txBody>
          <a:bodyPr>
            <a:normAutofit fontScale="92500"/>
          </a:bodyPr>
          <a:lstStyle/>
          <a:p>
            <a:pPr marL="502920" indent="-457200">
              <a:buNone/>
            </a:pPr>
            <a:r>
              <a:rPr lang="en-US" sz="35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5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5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35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35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NB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hôn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mê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đờm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dãi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hầu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miệng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 NB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đặt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ống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NKQ, MKQ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 NB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đờm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dãi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nhưng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khả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ho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liệt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hầu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liệt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hấp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502920" lvl="0" indent="-457200">
              <a:buFont typeface="+mj-lt"/>
              <a:buAutoNum type="arabicPeriod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đặt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rút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ống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NKQ, MKQ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đờm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nghiệm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502920" lvl="0" indent="-457200">
              <a:buFont typeface="+mj-lt"/>
              <a:buAutoNum type="arabicPeriod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Trẻ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sặc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bột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hít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nôn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marL="502920" lvl="0" indent="-457200">
              <a:buFont typeface="+mj-lt"/>
              <a:buAutoNum type="arabicPeriod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Trẻ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sơ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BỔ</a:t>
            </a:r>
            <a:r>
              <a:rPr kumimoji="0" lang="en-US" sz="3600" b="1" i="0" u="none" strike="noStrike" kern="1200" cap="none" spc="0" normalizeH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SUNG KIẾN </a:t>
            </a: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THỨC</a:t>
            </a:r>
            <a: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066800"/>
            <a:ext cx="5334000" cy="2087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Kích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cỡ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ống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12-18 Fr</a:t>
            </a:r>
          </a:p>
          <a:p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Trẻ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8-10 Fr</a:t>
            </a:r>
          </a:p>
          <a:p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Sơ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5-8 Fr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E:\ống hút đờ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0" y="5943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E:\ống hút đờ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81400"/>
            <a:ext cx="3962400" cy="23622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BỔ SUNG KIẾN THỨC</a:t>
            </a:r>
            <a: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914400"/>
            <a:ext cx="5334000" cy="3124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ÁP LỰC HÚT ĐỜM:</a:t>
            </a:r>
          </a:p>
          <a:p>
            <a:pPr>
              <a:buNone/>
            </a:pPr>
            <a:endParaRPr lang="en-US" sz="2000" b="1" u="sng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thống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tâm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100-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120mmHg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Trẻ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80-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100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mmHG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Trẻ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sơ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60-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80mmHg</a:t>
            </a: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máy hút đờm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943600" y="4038600"/>
            <a:ext cx="2743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VN-Pro\Pictures\ảnh giải phẫu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066800"/>
            <a:ext cx="2819400" cy="2590800"/>
          </a:xfrm>
          <a:prstGeom prst="rect">
            <a:avLst/>
          </a:prstGeom>
          <a:noFill/>
        </p:spPr>
      </p:pic>
      <p:pic>
        <p:nvPicPr>
          <p:cNvPr id="18434" name="Picture 2" descr="E:\new-hospivac-350-427x5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962400"/>
            <a:ext cx="2261914" cy="267509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426720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9- âm15mmHg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BỔ SUNG KIẾN THỨC</a:t>
            </a:r>
            <a: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219200"/>
            <a:ext cx="8305800" cy="5029200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NHẬN ĐỊNH TÌNH TRẠNG NGƯỜI BỆNH:</a:t>
            </a: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ôxy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lvl="0"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loãng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BỔ SUNG KIẾN THỨC</a:t>
            </a:r>
            <a: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19200"/>
            <a:ext cx="8305800" cy="4998720"/>
          </a:xfrm>
        </p:spPr>
        <p:txBody>
          <a:bodyPr>
            <a:normAutofit fontScale="92500"/>
          </a:bodyPr>
          <a:lstStyle/>
          <a:p>
            <a:pPr marL="502920" indent="-457200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NHỮNG TAI BIẾN CỦA KỸ THUẬT HÚT ĐỜM:</a:t>
            </a:r>
          </a:p>
          <a:p>
            <a:pPr marL="50292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ôxy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02920" lvl="0" indent="-4572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02920" lvl="0" indent="-4572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02920" lvl="0" indent="-4572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BỔ SUNG KIẾN THỨC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914400"/>
            <a:ext cx="8915400" cy="5715000"/>
          </a:xfrm>
        </p:spPr>
        <p:txBody>
          <a:bodyPr>
            <a:normAutofit lnSpcReduction="10000"/>
          </a:bodyPr>
          <a:lstStyle/>
          <a:p>
            <a:pPr marL="502920" indent="-457200"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 ĐIỂM CẦN LƯU Ý: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02920" lvl="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ôxy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100%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7-10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ôxy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KT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02920" lvl="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hen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02920" lvl="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KT.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…SpO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BỔ SUNG KIẾN THỨC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chu-trong-hon-nua-dao-tao-ky-nang-giao-tiep-ung-xu-cho-dieu-duong1477191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0"/>
            <a:ext cx="4191000" cy="2844800"/>
          </a:xfrm>
          <a:prstGeom prst="rect">
            <a:avLst/>
          </a:prstGeom>
          <a:noFill/>
        </p:spPr>
      </p:pic>
      <p:pic>
        <p:nvPicPr>
          <p:cNvPr id="40963" name="Picture 3" descr="E:\nang-cao-vai-tro-trach-nhiem-cua-nguoi-dieu-duong-trong-dieu-tri-va-cham-soc-nguoi-benh1449411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10000"/>
            <a:ext cx="4114800" cy="2844800"/>
          </a:xfrm>
          <a:prstGeom prst="rect">
            <a:avLst/>
          </a:prstGeom>
          <a:noFill/>
        </p:spPr>
      </p:pic>
      <p:pic>
        <p:nvPicPr>
          <p:cNvPr id="40964" name="Picture 4" descr="E: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4191000" cy="2667000"/>
          </a:xfrm>
          <a:prstGeom prst="rect">
            <a:avLst/>
          </a:prstGeom>
          <a:noFill/>
        </p:spPr>
      </p:pic>
      <p:pic>
        <p:nvPicPr>
          <p:cNvPr id="40965" name="Picture 5" descr="E: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990600"/>
            <a:ext cx="4114800" cy="26367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28800" y="152400"/>
            <a:ext cx="561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KT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đờm</a:t>
            </a:r>
            <a:endParaRPr lang="en-US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731520"/>
            <a:ext cx="8991600" cy="61264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3600" b="1" i="0" u="none" strike="noStrike" kern="1200" cap="none" spc="0" normalizeH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GIÁ</a:t>
            </a:r>
            <a: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468799"/>
          <a:ext cx="8839200" cy="52680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5516"/>
                <a:gridCol w="5620084"/>
                <a:gridCol w="1125622"/>
                <a:gridCol w="1007978"/>
              </a:tblGrid>
              <a:tr h="45220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STT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NỘI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DUNG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ĐÚNG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SAI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44999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Kỹ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thuật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hút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đờm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phải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đảm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bảo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vô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khuẩn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tuyệt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đối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Đ</a:t>
                      </a:r>
                      <a:endParaRPr lang="en-US" sz="2200" dirty="0">
                        <a:ln>
                          <a:solidFill>
                            <a:srgbClr val="0070C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72799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Chỉ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thể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hút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đờm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đường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hô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hấp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dưới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người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bệnh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đặt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ống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nội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khí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quản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hoặc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canuyl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mở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khí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quản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Đ</a:t>
                      </a:r>
                      <a:endParaRPr lang="en-US" sz="2200" dirty="0">
                        <a:ln>
                          <a:solidFill>
                            <a:srgbClr val="0070C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72799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Trẻ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em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đang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giật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tăng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tiết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đờm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dãi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cần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phải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chờ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qua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cơn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giật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mới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được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thực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hiện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hút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đờm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n>
                          <a:solidFill>
                            <a:srgbClr val="0070C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44999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Có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thể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dùng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chung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ống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hút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đờm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đường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hô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hấp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trên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và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dưới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n>
                          <a:solidFill>
                            <a:srgbClr val="0070C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72799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Thời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gian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mỗi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lần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hút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không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quá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15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giây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tổng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thời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gian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hút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không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quá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phút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 </a:t>
                      </a:r>
                    </a:p>
                    <a:p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n>
                            <a:solidFill>
                              <a:srgbClr val="0070C0"/>
                            </a:solidFill>
                          </a:ln>
                          <a:latin typeface="Arial" pitchFamily="34" charset="0"/>
                          <a:cs typeface="Arial" pitchFamily="34" charset="0"/>
                        </a:rPr>
                        <a:t>Đ</a:t>
                      </a:r>
                      <a:endParaRPr lang="en-US" sz="2200" dirty="0">
                        <a:ln>
                          <a:solidFill>
                            <a:srgbClr val="0070C0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838200"/>
            <a:ext cx="353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biệt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sai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43000"/>
            <a:ext cx="8763000" cy="4572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b="1" u="sng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9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u="sng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9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u="sng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9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u="sng" dirty="0" err="1" smtClean="0">
                <a:latin typeface="Arial" pitchFamily="34" charset="0"/>
                <a:cs typeface="Arial" pitchFamily="34" charset="0"/>
              </a:rPr>
              <a:t>nhất</a:t>
            </a:r>
            <a:endParaRPr lang="en-US" sz="96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1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BN Nam 50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oxy qua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ống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quản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tái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khò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khè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KT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đờm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BN Nam</a:t>
            </a:r>
            <a:endParaRPr lang="en-US" sz="6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u="sng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en-US" sz="9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9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đờm</a:t>
            </a:r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BN Nam</a:t>
            </a:r>
          </a:p>
          <a:p>
            <a:pPr marL="502920" lvl="0" indent="-457200">
              <a:buFont typeface="+mj-lt"/>
              <a:buAutoNum type="alphaUcPeriod"/>
            </a:pP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50- </a:t>
            </a: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60 mmHg</a:t>
            </a:r>
          </a:p>
          <a:p>
            <a:pPr marL="502920" indent="-457200">
              <a:buFont typeface="+mj-lt"/>
              <a:buAutoNum type="alphaUcPeriod"/>
            </a:pP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70-âm 90 mmHg</a:t>
            </a:r>
          </a:p>
          <a:p>
            <a:pPr marL="502920" lvl="0" indent="-457200">
              <a:buFont typeface="+mj-lt"/>
              <a:buAutoNum type="alphaUcPeriod"/>
            </a:pP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80-âm 100 mmHg</a:t>
            </a:r>
          </a:p>
          <a:p>
            <a:pPr marL="502920" lvl="0" indent="-457200">
              <a:buFont typeface="+mj-lt"/>
              <a:buAutoNum type="alphaUcPeriod"/>
            </a:pP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100-âm 120 mmHg</a:t>
            </a:r>
          </a:p>
          <a:p>
            <a:pPr marL="502920" lvl="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02920" lvl="0" indent="-45720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3600" b="1" i="0" u="none" strike="noStrike" kern="1200" cap="none" spc="0" normalizeH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GIÁ</a:t>
            </a:r>
            <a: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228600" y="4648200"/>
            <a:ext cx="457200" cy="4572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914400"/>
            <a:ext cx="8610600" cy="5486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b="1" u="sng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9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u="sng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9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u="sng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9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u="sng" dirty="0" err="1" smtClean="0">
                <a:latin typeface="Arial" pitchFamily="34" charset="0"/>
                <a:cs typeface="Arial" pitchFamily="34" charset="0"/>
              </a:rPr>
              <a:t>nhất</a:t>
            </a:r>
            <a:endParaRPr lang="en-US" sz="96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96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BN Nam 50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sz="9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oxy qua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ống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quản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endParaRPr lang="en-US" sz="9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tái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khò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khè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KT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đờm</a:t>
            </a: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endParaRPr lang="en-US" sz="9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BN Nam</a:t>
            </a:r>
          </a:p>
          <a:p>
            <a:pPr>
              <a:buNone/>
            </a:pPr>
            <a:endParaRPr lang="en-US" sz="9600" b="1" u="sng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9600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cỡ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ống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đờm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6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 BN Nam:</a:t>
            </a:r>
          </a:p>
          <a:p>
            <a:pPr>
              <a:buNone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marL="1097280" lvl="2" indent="-457200">
              <a:buFont typeface="+mj-lt"/>
              <a:buAutoNum type="alphaUcPeriod"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14 Fr</a:t>
            </a:r>
          </a:p>
          <a:p>
            <a:pPr marL="1097280" lvl="2" indent="-457200">
              <a:buFont typeface="+mj-lt"/>
              <a:buAutoNum type="alphaUcPeriod"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12Fr</a:t>
            </a:r>
          </a:p>
          <a:p>
            <a:pPr marL="1097280" lvl="2" indent="-457200">
              <a:buFont typeface="+mj-lt"/>
              <a:buAutoNum type="alphaUcPeriod"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10 Fr</a:t>
            </a:r>
          </a:p>
          <a:p>
            <a:pPr marL="1097280" lvl="2" indent="-457200">
              <a:buFont typeface="+mj-lt"/>
              <a:buAutoNum type="alphaUcPeriod"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8 Fr</a:t>
            </a:r>
          </a:p>
          <a:p>
            <a:pPr marL="1097280" lvl="2" indent="-457200">
              <a:buFont typeface="+mj-lt"/>
              <a:buAutoNum type="alphaUcPeriod"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6 Fr</a:t>
            </a:r>
          </a:p>
          <a:p>
            <a:pPr>
              <a:buNone/>
            </a:pPr>
            <a:endParaRPr lang="en-US" sz="2000" b="1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u="sng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3600" b="1" i="0" u="none" strike="noStrike" kern="1200" cap="none" spc="0" normalizeH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GIÁ</a:t>
            </a:r>
            <a: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838200" y="4800600"/>
            <a:ext cx="457200" cy="3810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2619568"/>
          </a:xfrm>
        </p:spPr>
        <p:txBody>
          <a:bodyPr/>
          <a:lstStyle/>
          <a:p>
            <a:pPr algn="l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   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DƯỠNG CƠ SỞ 2</a:t>
            </a:r>
            <a:b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Kỹ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thuật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hút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đờm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bệnh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"/>
          </a:xfr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en-US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GiỚI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THIỆU BÀI HỌC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LƯỢNG</a:t>
            </a:r>
            <a:r>
              <a:rPr kumimoji="0" lang="en-US" sz="3600" b="1" i="0" u="none" strike="noStrike" kern="1200" cap="none" spc="0" normalizeH="0" noProof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GIÁ</a:t>
            </a:r>
            <a: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762000"/>
            <a:ext cx="845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b="1" u="sng" dirty="0" smtClean="0"/>
          </a:p>
          <a:p>
            <a:pPr>
              <a:buNone/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BN Nam 50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oxy qua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ống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quản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tái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khò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khè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KT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hút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đờm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BN Nam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3048000"/>
            <a:ext cx="8534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Khi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hút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thấy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đờm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BN Nam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đặc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quánh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thể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bơm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không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quá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2ml dung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dịch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gì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để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làm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loãng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đờm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Natrclorua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10%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NaHCO</a:t>
            </a:r>
            <a:r>
              <a:rPr lang="en-US" sz="2200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lang="en-US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1,4%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Glucose 5%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Betadin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10%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838200" y="4419600"/>
            <a:ext cx="381000" cy="3810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524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VIDEO KT HÚT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ĐỜM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CHO BN </a:t>
            </a:r>
            <a:r>
              <a:rPr lang="en-US" sz="2400" b="1" u="sng" smtClean="0">
                <a:solidFill>
                  <a:schemeClr val="accent6">
                    <a:lumMod val="75000"/>
                  </a:schemeClr>
                </a:solidFill>
              </a:rPr>
              <a:t>QUA </a:t>
            </a:r>
            <a:r>
              <a:rPr lang="en-US" sz="2400" b="1" u="sng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u="sng" smtClean="0">
                <a:solidFill>
                  <a:schemeClr val="accent6">
                    <a:lumMod val="75000"/>
                  </a:schemeClr>
                </a:solidFill>
              </a:rPr>
              <a:t>ŨI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u="sng" smtClean="0">
                <a:solidFill>
                  <a:schemeClr val="accent6">
                    <a:lumMod val="75000"/>
                  </a:schemeClr>
                </a:solidFill>
              </a:rPr>
              <a:t>IỆNG</a:t>
            </a:r>
            <a:endParaRPr lang="en-US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HÚT QUA NKQ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762000"/>
            <a:ext cx="8415867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20000"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VIDEO KT HÚT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ĐỜM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CHO BN </a:t>
            </a:r>
            <a:r>
              <a:rPr lang="en-US" sz="2400" b="1" u="sng" smtClean="0">
                <a:solidFill>
                  <a:schemeClr val="accent6">
                    <a:lumMod val="75000"/>
                  </a:schemeClr>
                </a:solidFill>
              </a:rPr>
              <a:t>QUA </a:t>
            </a:r>
            <a:r>
              <a:rPr lang="en-US" sz="2400" b="1" u="sng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ỐNG N</a:t>
            </a:r>
            <a:r>
              <a:rPr lang="en-US" sz="2400" b="1" u="sng" smtClean="0">
                <a:solidFill>
                  <a:schemeClr val="accent6">
                    <a:lumMod val="75000"/>
                  </a:schemeClr>
                </a:solidFill>
              </a:rPr>
              <a:t>KQ</a:t>
            </a:r>
            <a:endParaRPr lang="en-US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HÚT QUA NKQ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762000"/>
            <a:ext cx="8415867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20000"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ÚT QUA MỞ KQ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lum bright="40000" contrast="45000"/>
          </a:blip>
          <a:stretch>
            <a:fillRect/>
          </a:stretch>
        </p:blipFill>
        <p:spPr>
          <a:xfrm>
            <a:off x="289560" y="720745"/>
            <a:ext cx="8534400" cy="58629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762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VIDEO KT HÚT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ĐỜM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CHO BN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QUA CANUYN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KQ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THỰC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HÀNH</a:t>
            </a:r>
            <a: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686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cụ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nhóm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đôi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QTKT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lỗi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sai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bước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khó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spirion\Pictures\hinh-nen-hoa-dep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677"/>
            <a:ext cx="8610600" cy="636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685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TRÂN TRỌNG CẢ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ƠN </a:t>
            </a:r>
            <a:endParaRPr lang="en-US" sz="4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76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458199" cy="4953000"/>
          </a:xfrm>
        </p:spPr>
        <p:txBody>
          <a:bodyPr/>
          <a:lstStyle/>
          <a:p>
            <a:pPr algn="l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4008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VỊ TRÍ BÀI HỌC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24462"/>
              </p:ext>
            </p:extLst>
          </p:nvPr>
        </p:nvGraphicFramePr>
        <p:xfrm>
          <a:off x="381000" y="1371600"/>
          <a:ext cx="8458200" cy="53099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/>
                <a:gridCol w="7620000"/>
              </a:tblGrid>
              <a:tr h="4996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BÀI HỌC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423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Kỹ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thuật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rửa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dạ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dày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423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Kỹ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thuật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hút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đờm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bệnh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423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Kỹ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thuật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bệnh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thở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ô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xy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7740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Kỹ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thuật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lấy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bệnh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phẩm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xét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nghiệm</a:t>
                      </a:r>
                      <a:endParaRPr lang="en-US" sz="28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112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Kỹ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thuật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thụt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thụt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tháo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bệnh</a:t>
                      </a:r>
                      <a:endParaRPr lang="en-US" sz="28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42372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09600"/>
          </a:xfrm>
          <a:solidFill>
            <a:schemeClr val="accent2">
              <a:lumMod val="75000"/>
            </a:schemeClr>
          </a:solidFill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" indent="0" algn="ctr">
              <a:buNone/>
            </a:pP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1000" y="990600"/>
            <a:ext cx="84582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vi-VN" sz="2600" b="1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iến thức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(CĐR2)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KT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(CĐR3)</a:t>
            </a:r>
            <a:r>
              <a:rPr lang="en-US" sz="2600" b="1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600" b="1" u="sng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Kỹ</a:t>
            </a:r>
            <a:r>
              <a:rPr lang="en-US" sz="2600" b="1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lang="en-US" sz="2600" b="1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2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3"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KT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đờm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NB 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(CĐR6)</a:t>
            </a:r>
            <a:endParaRPr lang="en-US" sz="2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u="sng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lang="en-US" sz="2600" b="1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lang="en-US" sz="2600" b="1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600" b="1" u="sng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trách</a:t>
            </a:r>
            <a:r>
              <a:rPr lang="en-US" sz="2600" b="1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nhiệm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	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.(CĐR5,8,9)</a:t>
            </a:r>
          </a:p>
        </p:txBody>
      </p:sp>
    </p:spTree>
    <p:extLst>
      <p:ext uri="{BB962C8B-B14F-4D97-AF65-F5344CB8AC3E}">
        <p14:creationId xmlns:p14="http://schemas.microsoft.com/office/powerpoint/2010/main" val="420875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304800"/>
            <a:ext cx="87630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1 </a:t>
            </a:r>
          </a:p>
          <a:p>
            <a:pPr>
              <a:buNone/>
            </a:pPr>
            <a:endParaRPr lang="en-US" sz="26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Hậu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50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tuổi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GS 2,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hậu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phẫu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Chẩn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đoán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K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đại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tràng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Phẫu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Cắt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đại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tràng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tại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hôn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mê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hấp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theo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qua NKQ.</a:t>
            </a:r>
          </a:p>
          <a:p>
            <a:pPr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khò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khè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lọc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xọc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chi</a:t>
            </a:r>
          </a:p>
          <a:p>
            <a:pPr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tím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tái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kỹ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thuật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đờm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NB</a:t>
            </a:r>
          </a:p>
          <a:p>
            <a:pPr>
              <a:buNone/>
            </a:pPr>
            <a:endParaRPr lang="en-US" sz="2300" dirty="0"/>
          </a:p>
        </p:txBody>
      </p:sp>
      <p:pic>
        <p:nvPicPr>
          <p:cNvPr id="17409" name="Picture 1" descr="E:\bn thở má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838200"/>
            <a:ext cx="312420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228600"/>
            <a:ext cx="6172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Bệnh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nhi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Nguyễn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Mai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Lan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20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tháng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tuổi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Nằm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giường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khoa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Nhi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Chẩn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đoán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viêm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phổi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lúc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mẹ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bé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ăn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cháo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bé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ho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sặc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sụa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tím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tái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Bé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nhanh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chóng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chuyển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sang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phòng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cấp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cứu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thực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hiện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kỹ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thuật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hút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đờm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E:\be-gai-tu-vong-do-sac-chao-tai-diem-giu-tre-khong-phep-xu-ly-khi-tre-bi-sac-chao-sua-11-1461899054-width500height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143000"/>
            <a:ext cx="26670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0"/>
            <a:ext cx="8915400" cy="39241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i="1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743200"/>
          <a:ext cx="8686800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190"/>
                <a:gridCol w="3540210"/>
                <a:gridCol w="3581400"/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Tình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huống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Nhận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định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bệnh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Xác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định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nguyên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nhân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BÀI TẬP TÌNH HUỐNG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1"/>
            <a:ext cx="8763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đích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tai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KT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đờm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Hậu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667000"/>
            <a:ext cx="8763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Yêu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3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cỡ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ống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áp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lực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áp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huống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4191000"/>
          <a:ext cx="8763000" cy="226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209800"/>
                <a:gridCol w="2286000"/>
                <a:gridCol w="22860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Tình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huống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Cỡ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ống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hút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Áp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lực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hút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trung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tâm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Vị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trí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hút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đường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hô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hấp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197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527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8534400" cy="5486400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đích</a:t>
            </a:r>
            <a:endParaRPr lang="en-US" sz="32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60070" lvl="0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hấp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60070" lvl="0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khí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60070" lvl="0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đờm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60070" lvl="0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nhiễm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khuẩn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tụ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60070" lvl="0" indent="-51435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nghiệm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60070" lvl="0" indent="-514350">
              <a:buFont typeface="+mj-lt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sâu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phản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ho</a:t>
            </a:r>
          </a:p>
          <a:p>
            <a:pPr marL="560070" lvl="0" indent="-514350">
              <a:buFont typeface="+mj-lt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hấp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BỔ SUNG KIẾN THỨC</a:t>
            </a:r>
            <a: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3810</TotalTime>
  <Words>1411</Words>
  <Application>Microsoft Office PowerPoint</Application>
  <PresentationFormat>On-screen Show (4:3)</PresentationFormat>
  <Paragraphs>212</Paragraphs>
  <Slides>25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Trebuchet MS</vt:lpstr>
      <vt:lpstr>Wingdings</vt:lpstr>
      <vt:lpstr>Slipstream</vt:lpstr>
      <vt:lpstr>BỆNH VIỆN BẠCH MAI TRƯỜNG CAO ĐẲNG Y TẾ BẠCH MAI</vt:lpstr>
      <vt:lpstr>   Học phần:     ĐiỀU DƯỠNG CƠ SỞ 2 Tên bài học: Kỹ thuật hút đờm cho người bệnh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BỘ Y TẾ TRƯỜNG CAO ĐẲNG Y TẾ BẠCH MAI</dc:title>
  <dc:creator>Inspirion</dc:creator>
  <cp:lastModifiedBy>Admin</cp:lastModifiedBy>
  <cp:revision>186</cp:revision>
  <dcterms:created xsi:type="dcterms:W3CDTF">2015-09-03T04:00:07Z</dcterms:created>
  <dcterms:modified xsi:type="dcterms:W3CDTF">2018-10-21T03:10:57Z</dcterms:modified>
</cp:coreProperties>
</file>